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9" r:id="rId3"/>
    <p:sldMasterId id="2147483711" r:id="rId4"/>
    <p:sldMasterId id="2147483723" r:id="rId5"/>
    <p:sldMasterId id="2147483738" r:id="rId6"/>
  </p:sldMasterIdLst>
  <p:notesMasterIdLst>
    <p:notesMasterId r:id="rId25"/>
  </p:notesMasterIdLst>
  <p:sldIdLst>
    <p:sldId id="283" r:id="rId7"/>
    <p:sldId id="284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7056" autoAdjust="0"/>
  </p:normalViewPr>
  <p:slideViewPr>
    <p:cSldViewPr>
      <p:cViewPr>
        <p:scale>
          <a:sx n="110" d="100"/>
          <a:sy n="110" d="100"/>
        </p:scale>
        <p:origin x="-156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A4E9D-ACF4-4E63-A0E5-1D8EB056200A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AF2E2-0E25-4C59-B6DF-B2E279465A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244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 smtClean="0"/>
              <a:t>傳教十年 </a:t>
            </a:r>
            <a:r>
              <a:rPr lang="en-US" altLang="zh-HK" dirty="0" smtClean="0"/>
              <a:t>(619)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AF2E2-0E25-4C59-B6DF-B2E279465A7D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352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/>
            <a:fld id="{13A2926F-30D4-4858-B75C-329B5EC1292A}" type="slidenum">
              <a:rPr lang="en-US" altLang="zh-TW" sz="1200" i="0" baseline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zh-TW" sz="1200" i="0" baseline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319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331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101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2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4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51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27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46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71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89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727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77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51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53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B73CA-E368-410D-83CB-1E6B98DDA7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76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ECB5-F16F-400B-A863-87DDFE4FC3F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7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D59B3-7CF5-4E6C-B5B9-D2FAECEDBBE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1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BA89E-C9A8-44C8-9535-5DD8C29FFD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39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D27A-FA6B-4F97-94DA-1582AAD59FA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73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9C1D-ABA4-4A76-AE95-A81C6CFDC3B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7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C3D6-DCE0-4795-817B-A457D5ABCD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2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9980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FF671-3A79-47C0-A3E1-944259F6C7B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22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64E7-DD43-401E-89CC-BB086B230CC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82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126C-42AE-43E1-94E5-69387162100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88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6291-4EDF-47AE-B997-D1AB9A19ACC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76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7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A9E6-3037-44E1-AB9D-4664ACBF1B82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0AD3-04AE-4223-80A0-B686E15E78C3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119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AF22-DDFD-4342-8767-73E1AD50776E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ED7F-46C8-4145-9E2A-B9EE7D547292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1188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DD0F-E85A-4893-B15A-964F308186D5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75415-8C69-4886-985B-39E83055DC76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1832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6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0F2A-AB2C-47F2-A935-93E43991CF62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E038-960E-4FFE-838E-5316F46A89FD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3821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1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91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D938-B18E-426A-B93F-306AB5325256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C785-7595-4BB6-920E-249E051D97C1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596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DB5B0-9B8F-4D08-BC2C-AAC9C1F7D981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CA3C-985E-4B25-9F44-54879AFEB3F9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360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0046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B109-F608-4702-8471-920BEEF79EF0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F118-236A-401D-AAEE-28B8A4852ABC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58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9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9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51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1BBF-168B-456A-A1E1-D2A34D38D509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409-4664-4C38-A9A0-CE04A37182C0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64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315" y="993775"/>
            <a:ext cx="1846385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7936-A0D0-4B92-BA8F-637A1DBAB027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58AC-BAE8-4B7F-937B-43B2B7D8AC03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8791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83B0-4C90-438D-8C22-1A3C42163C44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8BAC-8098-4400-B471-DE5E1DEA013F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9673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5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1C4C-3AEB-46CE-8DE5-BF1C693FCEF6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1/13/2013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F85E-B985-444A-A78B-AA298EF853D0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0612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BDC6-72E3-462D-9BE2-B83B631E84B8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71705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DAAB2-B18F-4F0A-868C-31B81CB38827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14988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4F241-529C-4EA5-A21D-3B3BFBB90410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73166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03314-279D-49CF-A2D5-1A89255957A5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13953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06A16-35E2-4DB7-8A26-119DA34A5027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3635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5205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3CE96-DB08-412C-B481-8C8E9C7AAEA3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6773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1A553-2F12-4391-8AB7-57457B341D6D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58969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E1B16-E235-4A6F-AE1E-2A011120BA26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83745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3771-8CEC-446B-A860-14B2A9C90B13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92571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B68DE-A915-42D9-BD54-DE8BD9F5E2F4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80034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101A7-EF83-4E3D-9F14-939919842E67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7394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0DF98F-3AF3-4BA0-ABCA-39E32CD7A011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01877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34643E-6BCF-4A37-BE91-0645044BC06A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88917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5DE118-2396-4EF4-8FA5-544CD0662E8A}" type="slidenum">
              <a:rPr lang="en-US" altLang="zh-HK">
                <a:solidFill>
                  <a:srgbClr val="000000"/>
                </a:solidFill>
              </a:rPr>
              <a:pPr/>
              <a:t>‹#›</a:t>
            </a:fld>
            <a:endParaRPr lang="en-US" altLang="zh-H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56118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536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mtClean="0">
              <a:solidFill>
                <a:srgbClr val="FFFFFF"/>
              </a:solidFill>
            </a:endParaRP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53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536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536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37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37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37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38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38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53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zh-HK" noProof="0" smtClean="0"/>
              <a:t>Click to edit Master title style</a:t>
            </a:r>
          </a:p>
        </p:txBody>
      </p:sp>
      <p:sp>
        <p:nvSpPr>
          <p:cNvPr id="153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zh-HK" noProof="0" smtClean="0"/>
              <a:t>Click to edit Master subtitle style</a:t>
            </a:r>
          </a:p>
        </p:txBody>
      </p:sp>
      <p:sp>
        <p:nvSpPr>
          <p:cNvPr id="1538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1538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025A1F-572C-4176-AC28-1A4C97CD1F41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1538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3177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/>
      <p:bldP spid="1538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38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3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3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9513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315D9-756D-4EC6-9384-0F56A20777AB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96471"/>
      </p:ext>
    </p:extLst>
  </p:cSld>
  <p:clrMapOvr>
    <a:masterClrMapping/>
  </p:clrMapOvr>
  <p:transition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C7F86-609F-4E90-B4A3-4255ECB1BA99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06601"/>
      </p:ext>
    </p:extLst>
  </p:cSld>
  <p:clrMapOvr>
    <a:masterClrMapping/>
  </p:clrMapOvr>
  <p:transition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C503A-F652-4D4F-9907-8FFFDE036E32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81386"/>
      </p:ext>
    </p:extLst>
  </p:cSld>
  <p:clrMapOvr>
    <a:masterClrMapping/>
  </p:clrMapOvr>
  <p:transition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28953-A5C3-4FA8-A3C5-756595775B5A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24195"/>
      </p:ext>
    </p:extLst>
  </p:cSld>
  <p:clrMapOvr>
    <a:masterClrMapping/>
  </p:clrMapOvr>
  <p:transition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49562-8429-4867-9194-61C0BCEC97AE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32495"/>
      </p:ext>
    </p:extLst>
  </p:cSld>
  <p:clrMapOvr>
    <a:masterClrMapping/>
  </p:clrMapOvr>
  <p:transition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1648B-B53E-4D8B-BC6F-F96AEED07500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96548"/>
      </p:ext>
    </p:extLst>
  </p:cSld>
  <p:clrMapOvr>
    <a:masterClrMapping/>
  </p:clrMapOvr>
  <p:transition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A38AC-BCFC-4031-975F-CE69743DA4DA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07968"/>
      </p:ext>
    </p:extLst>
  </p:cSld>
  <p:clrMapOvr>
    <a:masterClrMapping/>
  </p:clrMapOvr>
  <p:transition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360A3-89CD-4891-A4E6-C9BE56C4DE93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7495"/>
      </p:ext>
    </p:extLst>
  </p:cSld>
  <p:clrMapOvr>
    <a:masterClrMapping/>
  </p:clrMapOvr>
  <p:transition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D7D2-9A4C-4952-85F3-EDCDBDCA3874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23991"/>
      </p:ext>
    </p:extLst>
  </p:cSld>
  <p:clrMapOvr>
    <a:masterClrMapping/>
  </p:clrMapOvr>
  <p:transition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F14E8-F221-4800-82D0-F01B821E8CF3}" type="slidenum">
              <a:rPr lang="en-US" altLang="zh-HK">
                <a:solidFill>
                  <a:srgbClr val="FFFFFF"/>
                </a:solidFill>
              </a:rPr>
              <a:pPr/>
              <a:t>‹#›</a:t>
            </a:fld>
            <a:endParaRPr lang="en-US" altLang="zh-H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2681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653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76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094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0032-5F54-4812-8BE2-05EE05B6D96B}" type="datetimeFigureOut">
              <a:rPr lang="zh-HK" altLang="en-US" smtClean="0"/>
              <a:t>13/1/2013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8F7F4-A1D1-471B-A077-35BED74EB6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581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0032-5F54-4812-8BE2-05EE05B6D96B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13/1/2013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8F7F4-A1D1-471B-A077-35BED74EB6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4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i="0" baseline="0">
                <a:solidFill>
                  <a:schemeClr val="tx1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i="0" baseline="0">
                <a:solidFill>
                  <a:schemeClr val="tx1"/>
                </a:solidFill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i="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1CB63-3484-4056-A428-E7D4D3B52F23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9" y="1095311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5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0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4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4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2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3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8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2" y="4362914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2" y="47903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9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4" y="514034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8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7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5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3" y="4321785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7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3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723" y="4941889"/>
            <a:ext cx="611066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4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6377" y="482601"/>
            <a:ext cx="599343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5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4" y="1452262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0743" y="1887538"/>
            <a:ext cx="611065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954" y="282576"/>
            <a:ext cx="1128346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2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531" y="1327151"/>
            <a:ext cx="608135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30258" y="5611814"/>
            <a:ext cx="738554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3" y="524225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3977" y="4927600"/>
            <a:ext cx="738554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2" y="4097844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80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1" y="676276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1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435" y="59515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9A5C6-3C43-472E-86A5-6D1A48858D7B}" type="datetime1">
              <a:rPr kumimoji="1" lang="en-US">
                <a:solidFill>
                  <a:prstClr val="white">
                    <a:tint val="75000"/>
                  </a:prstClr>
                </a:solidFill>
                <a:latin typeface="Times New Roman" pitchFamily="18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1/13/2013</a:t>
            </a:fld>
            <a:endParaRPr kumimoji="1" lang="en-US" altLang="zh-TW">
              <a:solidFill>
                <a:prstClr val="white">
                  <a:tint val="75000"/>
                </a:prstClr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1" y="5951539"/>
            <a:ext cx="525633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white">
                  <a:tint val="75000"/>
                </a:prstClr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966" y="5951539"/>
            <a:ext cx="60813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E6A38-865D-4FB4-B330-AD4049EF1D85}" type="slidenum">
              <a:rPr kumimoji="1" lang="en-US" altLang="zh-TW">
                <a:solidFill>
                  <a:prstClr val="white">
                    <a:tint val="75000"/>
                  </a:prstClr>
                </a:solidFill>
                <a:latin typeface="Times New Roman" pitchFamily="18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white">
                  <a:tint val="75000"/>
                </a:prstClr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3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5331" y="2698751"/>
            <a:ext cx="467458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785" y="3167064"/>
            <a:ext cx="458666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4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0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4" y="2395418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6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軟正黑體" pitchFamily="34" charset="-12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HK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HK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D74F7D-ED76-4764-8AF0-6023AF6A2F24}" type="slidenum">
              <a:rPr lang="en-US" altLang="zh-H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HK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34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mtClean="0">
              <a:solidFill>
                <a:srgbClr val="FFFFFF"/>
              </a:solidFill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34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434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34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HK" alt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35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HK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43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HK" smtClean="0">
              <a:solidFill>
                <a:srgbClr val="FFFFFF"/>
              </a:solidFill>
            </a:endParaRP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HK" smtClean="0">
              <a:solidFill>
                <a:srgbClr val="FFFFFF"/>
              </a:solidFill>
            </a:endParaRPr>
          </a:p>
        </p:txBody>
      </p:sp>
      <p:sp>
        <p:nvSpPr>
          <p:cNvPr id="14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C03F00-5663-40AB-8F7E-A1148C524672}" type="slidenum">
              <a:rPr lang="en-US" altLang="zh-HK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HK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824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  <p:bldP spid="1435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3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3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292080" y="5229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主講：羽智雲</a:t>
            </a:r>
          </a:p>
        </p:txBody>
      </p:sp>
    </p:spTree>
    <p:extLst>
      <p:ext uri="{BB962C8B-B14F-4D97-AF65-F5344CB8AC3E}">
        <p14:creationId xmlns:p14="http://schemas.microsoft.com/office/powerpoint/2010/main" val="27456265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028"/>
            <a:ext cx="9144000" cy="471794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188640"/>
            <a:ext cx="7790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</a:t>
            </a:r>
            <a:r>
              <a:rPr lang="zh-TW" altLang="en-US" sz="4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聖公開</a:t>
            </a:r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傳教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(613)</a:t>
            </a:r>
            <a:endParaRPr lang="zh-HK" altLang="en-US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036081" y="2492758"/>
            <a:ext cx="6052306" cy="3168490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sz="1900" dirty="0">
                <a:latin typeface="+mn-ea"/>
              </a:rPr>
              <a:t>經過多次同樣的經驗，他終於開始向族人宣示他接到的訊息，這些陸續接到的章節，就是後來的古蘭經</a:t>
            </a:r>
            <a:r>
              <a:rPr lang="zh-TW" altLang="en-US" sz="1900" dirty="0" smtClean="0">
                <a:latin typeface="+mn-ea"/>
              </a:rPr>
              <a:t>。</a:t>
            </a:r>
            <a:endParaRPr lang="en-US" altLang="zh-TW" sz="1900" dirty="0" smtClean="0">
              <a:latin typeface="+mn-ea"/>
            </a:endParaRP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sz="1900" dirty="0" smtClean="0">
                <a:latin typeface="+mn-ea"/>
              </a:rPr>
              <a:t>接著</a:t>
            </a:r>
            <a:r>
              <a:rPr lang="zh-TW" altLang="en-US" sz="1900" dirty="0">
                <a:latin typeface="+mn-ea"/>
              </a:rPr>
              <a:t>的十多年，穆聖及其追隨者因與部族的傳統相異而飽受族人的嘲弄及奚落，繼而是壓迫、攻擊及殺害</a:t>
            </a:r>
            <a:r>
              <a:rPr lang="zh-TW" altLang="en-US" sz="1900" dirty="0" smtClean="0">
                <a:latin typeface="+mn-ea"/>
              </a:rPr>
              <a:t>。</a:t>
            </a:r>
            <a:endParaRPr lang="en-US" altLang="zh-TW" sz="1900" dirty="0" smtClean="0">
              <a:latin typeface="+mn-ea"/>
            </a:endParaRP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sz="1900" dirty="0" smtClean="0">
                <a:latin typeface="+mn-ea"/>
              </a:rPr>
              <a:t>穆</a:t>
            </a:r>
            <a:r>
              <a:rPr lang="zh-TW" altLang="en-US" sz="1900" dirty="0">
                <a:latin typeface="+mn-ea"/>
              </a:rPr>
              <a:t>聖的訊息是一神信仰。古萊氏族人</a:t>
            </a:r>
            <a:r>
              <a:rPr lang="zh-TW" altLang="en-US" sz="1900" dirty="0" smtClean="0">
                <a:latin typeface="+mn-ea"/>
              </a:rPr>
              <a:t>曾杯葛</a:t>
            </a:r>
            <a:r>
              <a:rPr lang="zh-TW" altLang="en-US" sz="1900" dirty="0">
                <a:latin typeface="+mn-ea"/>
              </a:rPr>
              <a:t>穆聖及其信衆數年，令他們受到很大的打擊</a:t>
            </a:r>
            <a:r>
              <a:rPr lang="zh-TW" altLang="en-US" sz="1900" dirty="0" smtClean="0">
                <a:latin typeface="+mn-ea"/>
              </a:rPr>
              <a:t>。</a:t>
            </a:r>
            <a:endParaRPr lang="en-US" altLang="zh-TW" sz="1900" dirty="0" smtClean="0">
              <a:latin typeface="+mn-ea"/>
            </a:endParaRP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sz="1900" dirty="0">
                <a:latin typeface="+mn-ea"/>
              </a:rPr>
              <a:t>傳教第十年，穆聖的叔父及愛妻都先後去世。族人於是再無顧忌，密謀行刺穆</a:t>
            </a:r>
            <a:r>
              <a:rPr lang="zh-TW" altLang="en-US" sz="1900" dirty="0" smtClean="0">
                <a:latin typeface="+mn-ea"/>
              </a:rPr>
              <a:t>聖。</a:t>
            </a:r>
            <a:endParaRPr lang="en-US" altLang="zh-TW" sz="1900" dirty="0" smtClean="0">
              <a:latin typeface="+mn-ea"/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6156176" y="198884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044530" y="2231286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(43)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s://encrypted-tbn3.gstatic.com/images?q=tbn:ANd9GcQGsTMI89LyodDxUT8uuEUXV2kirqk0v7hgpPyvJ_-ZcTb0FQ_y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619375" cy="1743076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082"/>
            <a:ext cx="9144000" cy="467783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76868" y="188640"/>
            <a:ext cx="7790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</a:t>
            </a:r>
            <a:r>
              <a:rPr lang="zh-TW" altLang="en-US" sz="4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聖及信衆遷往默地</a:t>
            </a:r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那 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(622)</a:t>
            </a:r>
            <a:endParaRPr lang="zh-HK" altLang="en-US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843808" y="2492896"/>
            <a:ext cx="6048672" cy="3140373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2000" dirty="0" smtClean="0"/>
              <a:t>622</a:t>
            </a:r>
            <a:r>
              <a:rPr lang="zh-TW" altLang="en-US" sz="2000" dirty="0"/>
              <a:t>年，穆聖及數百信衆遷</a:t>
            </a:r>
            <a:r>
              <a:rPr lang="zh-TW" altLang="en-US" sz="2000" dirty="0" smtClean="0"/>
              <a:t>往</a:t>
            </a:r>
            <a:r>
              <a:rPr lang="zh-TW" altLang="en-US" sz="2000" dirty="0"/>
              <a:t>雅特里布</a:t>
            </a:r>
            <a:r>
              <a:rPr lang="zh-TW" altLang="en-US" sz="2000" dirty="0" smtClean="0"/>
              <a:t>（</a:t>
            </a:r>
            <a:r>
              <a:rPr lang="en-US" altLang="zh-TW" sz="2000" dirty="0" err="1"/>
              <a:t>Yathrib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 。</a:t>
            </a:r>
            <a:endParaRPr lang="en-US" altLang="zh-TW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 smtClean="0"/>
              <a:t>該</a:t>
            </a:r>
            <a:r>
              <a:rPr lang="zh-TW" altLang="en-US" sz="2000" dirty="0"/>
              <a:t>城的領袖們正瀕臨內戰，他們希望邀請以精明著稱的穆聖為他們調停紛爭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/>
              <a:t>雅特里布</a:t>
            </a:r>
            <a:r>
              <a:rPr lang="zh-TW" altLang="en-US" sz="2000" dirty="0" smtClean="0"/>
              <a:t>不久</a:t>
            </a:r>
            <a:r>
              <a:rPr lang="zh-TW" altLang="en-US" sz="2000" dirty="0"/>
              <a:t>易名為默地那（</a:t>
            </a:r>
            <a:r>
              <a:rPr lang="en-US" altLang="zh-TW" sz="2000" dirty="0"/>
              <a:t>Medina)</a:t>
            </a:r>
            <a:r>
              <a:rPr lang="zh-TW" altLang="en-US" sz="2000" dirty="0"/>
              <a:t>，意即聖人之城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 smtClean="0"/>
              <a:t>穆聖在</a:t>
            </a:r>
            <a:r>
              <a:rPr lang="zh-TW" altLang="en-US" sz="2000" dirty="0"/>
              <a:t>這裡建立了第一個穆斯</a:t>
            </a:r>
            <a:r>
              <a:rPr lang="zh-TW" altLang="en-US" sz="2000" dirty="0" smtClean="0"/>
              <a:t>林社</a:t>
            </a:r>
            <a:r>
              <a:rPr lang="zh-TW" altLang="en-US" sz="2000" dirty="0"/>
              <a:t>羣，並逐漸贏得更多人的支持</a:t>
            </a:r>
            <a:r>
              <a:rPr lang="zh-TW" altLang="en-US" dirty="0"/>
              <a:t>。</a:t>
            </a:r>
            <a:endParaRPr lang="en-US" altLang="zh-TW" dirty="0" smtClean="0"/>
          </a:p>
        </p:txBody>
      </p:sp>
      <p:sp>
        <p:nvSpPr>
          <p:cNvPr id="5" name="爆炸 1 4"/>
          <p:cNvSpPr/>
          <p:nvPr/>
        </p:nvSpPr>
        <p:spPr>
          <a:xfrm>
            <a:off x="7020272" y="198884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903171" y="2288069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(52)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724"/>
            <a:ext cx="9144000" cy="468855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1560" y="188639"/>
            <a:ext cx="7790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征戰期</a:t>
            </a:r>
            <a:r>
              <a:rPr lang="en-US" altLang="zh-HK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(625-628)</a:t>
            </a:r>
            <a:endParaRPr lang="zh-HK" altLang="en-US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987824" y="2492896"/>
            <a:ext cx="5904656" cy="3140373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zh-TW" altLang="en-US" dirty="0"/>
              <a:t>麥加古萊氏族對穆聖的新成就不敢輕易放過，先是小衝突，繼而在三年內進行三次的戰鬥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zh-TW" altLang="en-US" dirty="0" smtClean="0"/>
              <a:t>穆</a:t>
            </a:r>
            <a:r>
              <a:rPr lang="zh-TW" altLang="en-US" dirty="0"/>
              <a:t>斯林在第一場戰勝（</a:t>
            </a:r>
            <a:r>
              <a:rPr lang="en-US" altLang="zh-TW" dirty="0"/>
              <a:t>624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月，百德里之戰 </a:t>
            </a:r>
            <a:r>
              <a:rPr lang="en-US" altLang="zh-TW" dirty="0"/>
              <a:t>Battle of </a:t>
            </a:r>
            <a:r>
              <a:rPr lang="en-US" altLang="zh-TW" dirty="0" err="1"/>
              <a:t>Badr</a:t>
            </a:r>
            <a:r>
              <a:rPr lang="zh-TW" altLang="en-US" dirty="0" smtClean="0"/>
              <a:t>）；</a:t>
            </a:r>
            <a:endParaRPr lang="en-US" altLang="zh-TW" dirty="0" smtClean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zh-TW" altLang="en-US" dirty="0" smtClean="0"/>
              <a:t>敗</a:t>
            </a:r>
            <a:r>
              <a:rPr lang="zh-TW" altLang="en-US" dirty="0"/>
              <a:t>於第二場（</a:t>
            </a:r>
            <a:r>
              <a:rPr lang="en-US" altLang="zh-TW" dirty="0"/>
              <a:t>625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月，浩德之役 </a:t>
            </a:r>
            <a:r>
              <a:rPr lang="en-US" altLang="zh-TW" dirty="0"/>
              <a:t>Battle of </a:t>
            </a:r>
            <a:r>
              <a:rPr lang="en-US" altLang="zh-TW" dirty="0" err="1"/>
              <a:t>Uhud</a:t>
            </a:r>
            <a:r>
              <a:rPr lang="en-US" altLang="zh-TW" dirty="0"/>
              <a:t>)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zh-TW" altLang="en-US" dirty="0" smtClean="0"/>
              <a:t>和</a:t>
            </a:r>
            <a:r>
              <a:rPr lang="zh-TW" altLang="en-US" dirty="0"/>
              <a:t>於第三場（</a:t>
            </a:r>
            <a:r>
              <a:rPr lang="en-US" altLang="zh-TW" dirty="0"/>
              <a:t>627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zh-TW" altLang="en-US" dirty="0" smtClean="0"/>
              <a:t>，</a:t>
            </a:r>
            <a:r>
              <a:rPr lang="zh-TW" altLang="en-US" dirty="0"/>
              <a:t>圍攻默地那之濠溝之</a:t>
            </a:r>
            <a:r>
              <a:rPr lang="zh-TW" altLang="en-US" dirty="0" smtClean="0"/>
              <a:t>戰）。</a:t>
            </a:r>
            <a:endParaRPr lang="en-US" altLang="zh-TW" dirty="0" smtClean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altLang="zh-TW" dirty="0" smtClean="0"/>
              <a:t>628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/>
              <a:t>月，雙方簽訂和約，承認穆斯林是阿拉伯一夥新勢力，容許他們在阿拉伯自由行動，不受干擾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zh-TW" altLang="en-US" dirty="0" smtClean="0"/>
              <a:t>麥加</a:t>
            </a:r>
            <a:r>
              <a:rPr lang="zh-TW" altLang="en-US" dirty="0"/>
              <a:t>的盟友於翌年違反協議。</a:t>
            </a:r>
            <a:endParaRPr lang="en-US" altLang="zh-TW" dirty="0" smtClean="0"/>
          </a:p>
        </p:txBody>
      </p:sp>
      <p:sp>
        <p:nvSpPr>
          <p:cNvPr id="5" name="爆炸 1 4"/>
          <p:cNvSpPr/>
          <p:nvPr/>
        </p:nvSpPr>
        <p:spPr>
          <a:xfrm>
            <a:off x="7740352" y="195838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爆炸 1 5"/>
          <p:cNvSpPr/>
          <p:nvPr/>
        </p:nvSpPr>
        <p:spPr>
          <a:xfrm>
            <a:off x="8244408" y="195838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7956376" y="2102396"/>
            <a:ext cx="312564" cy="74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645343" y="2246412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(55)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76710" y="2231286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(58)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www.loonwatch.com/wp-content/uploads/2012/04/bad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2"/>
          <a:stretch/>
        </p:blipFill>
        <p:spPr bwMode="auto">
          <a:xfrm>
            <a:off x="107504" y="2780928"/>
            <a:ext cx="2808312" cy="1958665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968"/>
            <a:ext cx="9144000" cy="471006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188640"/>
            <a:ext cx="7790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光復麥加</a:t>
            </a:r>
            <a:r>
              <a:rPr lang="en-US" altLang="zh-HK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(630)</a:t>
            </a:r>
            <a:endParaRPr lang="zh-HK" altLang="en-US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843808" y="2492896"/>
            <a:ext cx="6048672" cy="3140373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>
                <a:latin typeface="+mn-ea"/>
              </a:rPr>
              <a:t>至此，強弱的均勢已逆轉，穆聖及穆斯林的勢力而遠超於曾盛極一時的麥加人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2000" dirty="0" smtClean="0">
                <a:latin typeface="+mn-ea"/>
              </a:rPr>
              <a:t>630</a:t>
            </a:r>
            <a:r>
              <a:rPr lang="zh-TW" altLang="en-US" sz="2000" dirty="0">
                <a:latin typeface="+mn-ea"/>
              </a:rPr>
              <a:t>年</a:t>
            </a:r>
            <a:r>
              <a:rPr lang="en-US" altLang="zh-TW" sz="2000" dirty="0">
                <a:latin typeface="+mn-ea"/>
              </a:rPr>
              <a:t>1</a:t>
            </a:r>
            <a:r>
              <a:rPr lang="zh-TW" altLang="en-US" sz="2000" dirty="0">
                <a:latin typeface="+mn-ea"/>
              </a:rPr>
              <a:t>月，穆斯林軍隊直迫麥加，並沿途獲其他族羣的加入</a:t>
            </a:r>
            <a:r>
              <a:rPr lang="zh-TW" altLang="en-US" sz="2000" dirty="0" smtClean="0">
                <a:latin typeface="+mn-ea"/>
              </a:rPr>
              <a:t>，</a:t>
            </a:r>
            <a:endParaRPr lang="en-US" altLang="zh-TW" sz="20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>
                <a:latin typeface="+mn-ea"/>
              </a:rPr>
              <a:t>在兵不血刄的情況下光復麥加，大多數的麥加人見大勢已去，也甘願歸順。</a:t>
            </a:r>
            <a:endParaRPr lang="en-US" altLang="zh-TW" sz="2000" dirty="0" smtClean="0">
              <a:latin typeface="+mn-ea"/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8388424" y="1980878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271323" y="2278771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(60)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296"/>
            <a:ext cx="9144000" cy="469140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188640"/>
            <a:ext cx="7790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</a:t>
            </a:r>
            <a:r>
              <a:rPr lang="zh-TW" altLang="en-US" sz="4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聖之</a:t>
            </a:r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晚年</a:t>
            </a:r>
            <a:r>
              <a:rPr lang="en-US" altLang="zh-TW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(630-632)</a:t>
            </a:r>
            <a:endParaRPr lang="zh-HK" altLang="en-US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915816" y="2492896"/>
            <a:ext cx="5976664" cy="3140373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zh-TW" altLang="en-US" sz="2000" dirty="0">
                <a:latin typeface="+mn-ea"/>
              </a:rPr>
              <a:t>穆聖返回默地那居住。接著三年</a:t>
            </a:r>
            <a:r>
              <a:rPr lang="zh-TW" altLang="en-US" sz="2000" dirty="0" smtClean="0">
                <a:latin typeface="+mn-ea"/>
              </a:rPr>
              <a:t>，把阿拉伯半島大多</a:t>
            </a:r>
            <a:r>
              <a:rPr lang="zh-TW" altLang="en-US" sz="2000" dirty="0">
                <a:latin typeface="+mn-ea"/>
              </a:rPr>
              <a:t>的部族都整固在伊斯蘭的旗幟下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altLang="zh-TW" sz="2000" dirty="0" smtClean="0">
                <a:latin typeface="+mn-ea"/>
              </a:rPr>
              <a:t>623</a:t>
            </a:r>
            <a:r>
              <a:rPr lang="zh-TW" altLang="en-US" sz="2000" dirty="0" smtClean="0">
                <a:latin typeface="+mn-ea"/>
              </a:rPr>
              <a:t>年再度</a:t>
            </a:r>
            <a:r>
              <a:rPr lang="zh-TW" altLang="en-US" sz="2000" dirty="0">
                <a:latin typeface="+mn-ea"/>
              </a:rPr>
              <a:t>回麥加作最後一次朝覲，過萬人追隨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朝覲</a:t>
            </a:r>
            <a:r>
              <a:rPr lang="zh-TW" altLang="en-US" sz="2000" dirty="0">
                <a:latin typeface="+mn-ea"/>
              </a:rPr>
              <a:t>後返回默地那，三個月後，於</a:t>
            </a:r>
            <a:r>
              <a:rPr lang="en-US" altLang="zh-TW" sz="2000" dirty="0">
                <a:latin typeface="+mn-ea"/>
              </a:rPr>
              <a:t>632</a:t>
            </a:r>
            <a:r>
              <a:rPr lang="zh-TW" altLang="en-US" sz="2000" dirty="0">
                <a:latin typeface="+mn-ea"/>
              </a:rPr>
              <a:t>年</a:t>
            </a:r>
            <a:r>
              <a:rPr lang="en-US" altLang="zh-TW" sz="2000" dirty="0">
                <a:latin typeface="+mn-ea"/>
              </a:rPr>
              <a:t>6</a:t>
            </a:r>
            <a:r>
              <a:rPr lang="zh-TW" altLang="en-US" sz="2000" dirty="0">
                <a:latin typeface="+mn-ea"/>
              </a:rPr>
              <a:t>月</a:t>
            </a:r>
            <a:r>
              <a:rPr lang="en-US" altLang="zh-TW" sz="2000" dirty="0">
                <a:latin typeface="+mn-ea"/>
              </a:rPr>
              <a:t>8</a:t>
            </a:r>
            <a:r>
              <a:rPr lang="zh-TW" altLang="en-US" sz="2000" dirty="0" smtClean="0">
                <a:latin typeface="+mn-ea"/>
              </a:rPr>
              <a:t>日病逝，</a:t>
            </a:r>
            <a:r>
              <a:rPr lang="zh-TW" altLang="en-US" sz="2000" dirty="0">
                <a:latin typeface="+mn-ea"/>
              </a:rPr>
              <a:t>下葬於默地那聖寺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在</a:t>
            </a:r>
            <a:r>
              <a:rPr lang="zh-TW" altLang="en-US" sz="2000" dirty="0">
                <a:latin typeface="+mn-ea"/>
              </a:rPr>
              <a:t>穆聖接受啟示後一百年，穆𤧬的教導及生活方式已由偏僻的阿拉伯半島，傳揚至東面的中國及印度，西面達致摩洛哥、法國及西班牙。</a:t>
            </a:r>
          </a:p>
          <a:p>
            <a:pPr marL="285750" indent="-28575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5" name="爆炸 1 4"/>
          <p:cNvSpPr/>
          <p:nvPr/>
        </p:nvSpPr>
        <p:spPr>
          <a:xfrm>
            <a:off x="8433597" y="1946226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爆炸 1 5"/>
          <p:cNvSpPr/>
          <p:nvPr/>
        </p:nvSpPr>
        <p:spPr>
          <a:xfrm>
            <a:off x="8676456" y="195838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8599727" y="2086504"/>
            <a:ext cx="99788" cy="74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8649621" y="2278771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(62)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271323" y="2278771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(60)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5" y="2852936"/>
            <a:ext cx="2662413" cy="1923528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" y="2688232"/>
            <a:ext cx="2822780" cy="2180928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497"/>
            <a:ext cx="9144000" cy="469700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4005064"/>
            <a:ext cx="1512168" cy="43088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2200" b="1" dirty="0" smtClean="0">
                <a:solidFill>
                  <a:prstClr val="black"/>
                </a:solidFill>
              </a:rPr>
              <a:t>穆聖誕生</a:t>
            </a:r>
            <a:endParaRPr lang="zh-HK" altLang="en-US" sz="2200" b="1" dirty="0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77113" y="4869160"/>
            <a:ext cx="1728192" cy="323165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1500" b="1" dirty="0" smtClean="0">
                <a:solidFill>
                  <a:prstClr val="black"/>
                </a:solidFill>
              </a:rPr>
              <a:t>穆聖之青少年時代</a:t>
            </a:r>
            <a:endParaRPr lang="zh-HK" altLang="en-US" sz="1500" b="1" dirty="0">
              <a:solidFill>
                <a:prstClr val="black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395536" y="3428999"/>
            <a:ext cx="0" cy="5760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627784" y="1922427"/>
            <a:ext cx="2016224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 smtClean="0">
                <a:solidFill>
                  <a:prstClr val="black"/>
                </a:solidFill>
              </a:rPr>
              <a:t>穆聖受僱於卡地澤營運商隊</a:t>
            </a:r>
            <a:endParaRPr lang="zh-HK" altLang="en-US" b="1" dirty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63888" y="4051230"/>
            <a:ext cx="2232248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1600" b="1" dirty="0" smtClean="0">
                <a:solidFill>
                  <a:prstClr val="black"/>
                </a:solidFill>
              </a:rPr>
              <a:t>穆聖之婚姻及家庭生活</a:t>
            </a:r>
            <a:endParaRPr lang="zh-HK" altLang="en-US" sz="1600" b="1" dirty="0">
              <a:solidFill>
                <a:prstClr val="black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431501" y="4530606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1600" b="1" dirty="0" smtClean="0">
                <a:solidFill>
                  <a:prstClr val="black"/>
                </a:solidFill>
              </a:rPr>
              <a:t>穆聖公開傳教</a:t>
            </a:r>
            <a:endParaRPr lang="zh-HK" alt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57365" y="1952522"/>
            <a:ext cx="1800200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b="1" dirty="0" smtClean="0">
                <a:solidFill>
                  <a:srgbClr val="006600"/>
                </a:solidFill>
              </a:rPr>
              <a:t>穆聖第一次在希拉山洞接到啟示</a:t>
            </a:r>
            <a:endParaRPr lang="zh-HK" altLang="en-US" b="1" dirty="0">
              <a:solidFill>
                <a:srgbClr val="0066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41783" y="1776501"/>
            <a:ext cx="1728192" cy="35394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1700" b="1" dirty="0" smtClean="0">
                <a:solidFill>
                  <a:prstClr val="black"/>
                </a:solidFill>
              </a:rPr>
              <a:t>穆聖喪母成孤兒</a:t>
            </a:r>
            <a:endParaRPr lang="zh-HK" altLang="en-US" sz="1700" b="1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235177" y="2761119"/>
            <a:ext cx="2240151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1200" b="1" dirty="0" smtClean="0">
                <a:solidFill>
                  <a:prstClr val="black"/>
                </a:solidFill>
              </a:rPr>
              <a:t>穆聖及其他穆斯林遷往默地那</a:t>
            </a:r>
            <a:endParaRPr lang="zh-HK" altLang="en-US" sz="1200" b="1" dirty="0">
              <a:solidFill>
                <a:prstClr val="black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380727" y="3933056"/>
            <a:ext cx="1223721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1600" b="1" dirty="0" smtClean="0">
                <a:solidFill>
                  <a:prstClr val="black"/>
                </a:solidFill>
              </a:rPr>
              <a:t>征戰年代</a:t>
            </a:r>
            <a:endParaRPr lang="zh-HK" alt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861971" y="1900440"/>
            <a:ext cx="1223721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1600" b="1" dirty="0">
                <a:solidFill>
                  <a:prstClr val="black"/>
                </a:solidFill>
              </a:rPr>
              <a:t>光服</a:t>
            </a:r>
            <a:r>
              <a:rPr lang="zh-HK" altLang="en-US" sz="1600" b="1" dirty="0" smtClean="0">
                <a:solidFill>
                  <a:prstClr val="black"/>
                </a:solidFill>
              </a:rPr>
              <a:t>麥加</a:t>
            </a:r>
            <a:endParaRPr lang="zh-HK" alt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965274" y="4797152"/>
            <a:ext cx="1120417" cy="33855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1600" b="1" dirty="0" smtClean="0">
                <a:solidFill>
                  <a:prstClr val="black"/>
                </a:solidFill>
              </a:rPr>
              <a:t>穆聖晚年</a:t>
            </a:r>
            <a:endParaRPr lang="zh-HK" altLang="en-US" sz="1600" b="1" dirty="0">
              <a:solidFill>
                <a:prstClr val="black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2607975" y="3462534"/>
            <a:ext cx="0" cy="14066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644008" y="3475165"/>
            <a:ext cx="0" cy="5760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995141" y="2204864"/>
            <a:ext cx="0" cy="11521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8653051" y="3475165"/>
            <a:ext cx="0" cy="131567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8064178" y="3462534"/>
            <a:ext cx="0" cy="4705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6223589" y="3356991"/>
            <a:ext cx="0" cy="11736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37566" y="2376398"/>
            <a:ext cx="1872208" cy="38472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HK" altLang="en-US" sz="1900" b="1" dirty="0" smtClean="0">
                <a:solidFill>
                  <a:prstClr val="black"/>
                </a:solidFill>
              </a:rPr>
              <a:t>穆聖由叔父照顧</a:t>
            </a:r>
            <a:endParaRPr lang="zh-HK" altLang="en-US" sz="1900" b="1" dirty="0">
              <a:solidFill>
                <a:prstClr val="black"/>
              </a:solidFill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3599584" y="2611069"/>
            <a:ext cx="0" cy="77945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5781092" y="2611070"/>
            <a:ext cx="7522" cy="7459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8534999" y="2245592"/>
            <a:ext cx="0" cy="1111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V="1">
            <a:off x="7380727" y="3038118"/>
            <a:ext cx="0" cy="3188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1455021" y="2824594"/>
            <a:ext cx="1" cy="5323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683568" y="188640"/>
            <a:ext cx="7790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穆罕默德聖人</a:t>
            </a:r>
            <a:r>
              <a:rPr lang="en-US" altLang="zh-HK" sz="1600" dirty="0" smtClean="0">
                <a:solidFill>
                  <a:srgbClr val="FFFF00"/>
                </a:solidFill>
              </a:rPr>
              <a:t>(</a:t>
            </a:r>
            <a:r>
              <a:rPr lang="zh-HK" altLang="en-US" sz="1600" dirty="0" smtClean="0">
                <a:solidFill>
                  <a:srgbClr val="FFFF00"/>
                </a:solidFill>
              </a:rPr>
              <a:t>求主</a:t>
            </a:r>
            <a:r>
              <a:rPr lang="zh-HK" altLang="en-US" sz="1600" dirty="0">
                <a:solidFill>
                  <a:srgbClr val="FFFF00"/>
                </a:solidFill>
              </a:rPr>
              <a:t>賜福安</a:t>
            </a:r>
            <a:r>
              <a:rPr lang="en-US" altLang="zh-HK" sz="1600" dirty="0" smtClean="0">
                <a:solidFill>
                  <a:srgbClr val="FFFF00"/>
                </a:solidFill>
              </a:rPr>
              <a:t>)</a:t>
            </a:r>
            <a:r>
              <a:rPr lang="zh-HK" altLang="en-US" sz="4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生平概略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815121" y="354169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(5)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1473670" y="3566990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(10)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2157749" y="3566990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(15)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2843808" y="356699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(20)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206366" y="3566990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(30)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5571023" y="3566990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(40)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930501" y="3566990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(50)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8309886" y="3566990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(60)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56735" y="6021288"/>
            <a:ext cx="785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dirty="0">
                <a:solidFill>
                  <a:schemeClr val="bg1"/>
                </a:solidFill>
              </a:rPr>
              <a:t>參考</a:t>
            </a:r>
            <a:r>
              <a:rPr lang="zh-HK" altLang="en-US" dirty="0" smtClean="0">
                <a:solidFill>
                  <a:schemeClr val="bg1"/>
                </a:solidFill>
              </a:rPr>
              <a:t>：  </a:t>
            </a:r>
            <a:r>
              <a:rPr lang="en-US" altLang="zh-HK" dirty="0" smtClean="0">
                <a:solidFill>
                  <a:schemeClr val="bg1"/>
                </a:solidFill>
              </a:rPr>
              <a:t>http</a:t>
            </a:r>
            <a:r>
              <a:rPr lang="en-US" altLang="zh-HK" dirty="0">
                <a:solidFill>
                  <a:schemeClr val="bg1"/>
                </a:solidFill>
              </a:rPr>
              <a:t>://</a:t>
            </a:r>
            <a:r>
              <a:rPr lang="en-US" altLang="zh-HK" dirty="0" smtClean="0">
                <a:solidFill>
                  <a:schemeClr val="bg1"/>
                </a:solidFill>
              </a:rPr>
              <a:t>www.pbs.org/muhammad/timeline_flash.shtml   (2013.01.05)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0" y="3541694"/>
            <a:ext cx="456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HK" altLang="en-US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歲</a:t>
            </a:r>
            <a:r>
              <a:rPr lang="en-US" altLang="zh-HK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HK" altLang="en-US" sz="1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389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563B0-F27F-4EB8-BA52-2A15E832393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14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4" name="Picture 5" descr="Age-of-calip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1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229225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2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3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734050"/>
            <a:ext cx="48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14"/>
          <p:cNvSpPr txBox="1">
            <a:spLocks noChangeArrowheads="1"/>
          </p:cNvSpPr>
          <p:nvPr/>
        </p:nvSpPr>
        <p:spPr bwMode="auto">
          <a:xfrm>
            <a:off x="1403350" y="4581525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穆聖時期版圖</a:t>
            </a:r>
            <a:r>
              <a:rPr lang="en-US" altLang="zh-TW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400" i="0" baseline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622-632</a:t>
            </a:r>
            <a:r>
              <a:rPr lang="zh-TW" altLang="en-US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61449" name="Text Box 15"/>
          <p:cNvSpPr txBox="1">
            <a:spLocks noChangeArrowheads="1"/>
          </p:cNvSpPr>
          <p:nvPr/>
        </p:nvSpPr>
        <p:spPr bwMode="auto">
          <a:xfrm>
            <a:off x="1331913" y="5084763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正統哈理法時期版圖</a:t>
            </a:r>
            <a:r>
              <a:rPr lang="en-US" altLang="zh-TW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400" i="0" baseline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632-661</a:t>
            </a:r>
            <a:r>
              <a:rPr lang="zh-TW" altLang="en-US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61450" name="Text Box 16"/>
          <p:cNvSpPr txBox="1">
            <a:spLocks noChangeArrowheads="1"/>
          </p:cNvSpPr>
          <p:nvPr/>
        </p:nvSpPr>
        <p:spPr bwMode="auto">
          <a:xfrm>
            <a:off x="1331913" y="5661025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翁米亞時期版圖</a:t>
            </a:r>
            <a:r>
              <a:rPr lang="en-US" altLang="zh-TW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2400" i="0" baseline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661-750</a:t>
            </a:r>
            <a:r>
              <a:rPr lang="zh-TW" altLang="en-US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i="0" baseline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20209" name="Text Box 17"/>
          <p:cNvSpPr txBox="1">
            <a:spLocks noChangeArrowheads="1"/>
          </p:cNvSpPr>
          <p:nvPr/>
        </p:nvSpPr>
        <p:spPr bwMode="auto">
          <a:xfrm>
            <a:off x="5795963" y="2606675"/>
            <a:ext cx="719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沙特</a:t>
            </a:r>
          </a:p>
        </p:txBody>
      </p:sp>
      <p:sp>
        <p:nvSpPr>
          <p:cNvPr id="520210" name="Text Box 18"/>
          <p:cNvSpPr txBox="1">
            <a:spLocks noChangeArrowheads="1"/>
          </p:cNvSpPr>
          <p:nvPr/>
        </p:nvSpPr>
        <p:spPr bwMode="auto">
          <a:xfrm>
            <a:off x="6732588" y="1628775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伊朗</a:t>
            </a:r>
          </a:p>
        </p:txBody>
      </p:sp>
      <p:sp>
        <p:nvSpPr>
          <p:cNvPr id="520211" name="Text Box 19"/>
          <p:cNvSpPr txBox="1">
            <a:spLocks noChangeArrowheads="1"/>
          </p:cNvSpPr>
          <p:nvPr/>
        </p:nvSpPr>
        <p:spPr bwMode="auto">
          <a:xfrm>
            <a:off x="5580063" y="1196975"/>
            <a:ext cx="7207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zh-TW" altLang="en-US" sz="20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伊</a:t>
            </a:r>
          </a:p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zh-TW" altLang="en-US" sz="20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拉克</a:t>
            </a:r>
          </a:p>
        </p:txBody>
      </p:sp>
      <p:sp>
        <p:nvSpPr>
          <p:cNvPr id="520212" name="Text Box 20"/>
          <p:cNvSpPr txBox="1">
            <a:spLocks noChangeArrowheads="1"/>
          </p:cNvSpPr>
          <p:nvPr/>
        </p:nvSpPr>
        <p:spPr bwMode="auto">
          <a:xfrm>
            <a:off x="5076825" y="1196975"/>
            <a:ext cx="64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zh-TW" altLang="en-US" sz="16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敘利亞</a:t>
            </a:r>
          </a:p>
        </p:txBody>
      </p:sp>
      <p:sp>
        <p:nvSpPr>
          <p:cNvPr id="520213" name="Text Box 21"/>
          <p:cNvSpPr txBox="1">
            <a:spLocks noChangeArrowheads="1"/>
          </p:cNvSpPr>
          <p:nvPr/>
        </p:nvSpPr>
        <p:spPr bwMode="auto">
          <a:xfrm>
            <a:off x="4572000" y="765175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土耳其</a:t>
            </a:r>
          </a:p>
        </p:txBody>
      </p:sp>
      <p:sp>
        <p:nvSpPr>
          <p:cNvPr id="520214" name="Text Box 22"/>
          <p:cNvSpPr txBox="1">
            <a:spLocks noChangeArrowheads="1"/>
          </p:cNvSpPr>
          <p:nvPr/>
        </p:nvSpPr>
        <p:spPr bwMode="auto">
          <a:xfrm>
            <a:off x="4211638" y="2205038"/>
            <a:ext cx="647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8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埃及</a:t>
            </a:r>
          </a:p>
        </p:txBody>
      </p:sp>
      <p:sp>
        <p:nvSpPr>
          <p:cNvPr id="520215" name="Text Box 23"/>
          <p:cNvSpPr txBox="1">
            <a:spLocks noChangeArrowheads="1"/>
          </p:cNvSpPr>
          <p:nvPr/>
        </p:nvSpPr>
        <p:spPr bwMode="auto">
          <a:xfrm>
            <a:off x="2411413" y="2133600"/>
            <a:ext cx="1871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8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利比亞</a:t>
            </a:r>
          </a:p>
        </p:txBody>
      </p:sp>
      <p:sp>
        <p:nvSpPr>
          <p:cNvPr id="520216" name="Text Box 24"/>
          <p:cNvSpPr txBox="1">
            <a:spLocks noChangeArrowheads="1"/>
          </p:cNvSpPr>
          <p:nvPr/>
        </p:nvSpPr>
        <p:spPr bwMode="auto">
          <a:xfrm>
            <a:off x="1042988" y="1773238"/>
            <a:ext cx="1152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阿爾及利亞</a:t>
            </a:r>
          </a:p>
        </p:txBody>
      </p:sp>
      <p:sp>
        <p:nvSpPr>
          <p:cNvPr id="520218" name="Text Box 26"/>
          <p:cNvSpPr txBox="1">
            <a:spLocks noChangeArrowheads="1"/>
          </p:cNvSpPr>
          <p:nvPr/>
        </p:nvSpPr>
        <p:spPr bwMode="auto">
          <a:xfrm>
            <a:off x="468313" y="476250"/>
            <a:ext cx="1008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西班牙</a:t>
            </a:r>
          </a:p>
        </p:txBody>
      </p:sp>
      <p:sp>
        <p:nvSpPr>
          <p:cNvPr id="520219" name="Text Box 27"/>
          <p:cNvSpPr txBox="1">
            <a:spLocks noChangeArrowheads="1"/>
          </p:cNvSpPr>
          <p:nvPr/>
        </p:nvSpPr>
        <p:spPr bwMode="auto">
          <a:xfrm>
            <a:off x="611188" y="1412875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摩</a:t>
            </a:r>
          </a:p>
        </p:txBody>
      </p:sp>
      <p:sp>
        <p:nvSpPr>
          <p:cNvPr id="520220" name="Text Box 28"/>
          <p:cNvSpPr txBox="1">
            <a:spLocks noChangeArrowheads="1"/>
          </p:cNvSpPr>
          <p:nvPr/>
        </p:nvSpPr>
        <p:spPr bwMode="auto">
          <a:xfrm>
            <a:off x="323850" y="155733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洛</a:t>
            </a:r>
          </a:p>
        </p:txBody>
      </p:sp>
      <p:sp>
        <p:nvSpPr>
          <p:cNvPr id="520221" name="Text Box 29"/>
          <p:cNvSpPr txBox="1">
            <a:spLocks noChangeArrowheads="1"/>
          </p:cNvSpPr>
          <p:nvPr/>
        </p:nvSpPr>
        <p:spPr bwMode="auto">
          <a:xfrm>
            <a:off x="179388" y="1844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哥</a:t>
            </a:r>
          </a:p>
        </p:txBody>
      </p:sp>
      <p:sp>
        <p:nvSpPr>
          <p:cNvPr id="520222" name="Text Box 30"/>
          <p:cNvSpPr txBox="1">
            <a:spLocks noChangeArrowheads="1"/>
          </p:cNvSpPr>
          <p:nvPr/>
        </p:nvSpPr>
        <p:spPr bwMode="auto">
          <a:xfrm>
            <a:off x="7956550" y="1268413"/>
            <a:ext cx="865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阿富汗</a:t>
            </a:r>
          </a:p>
        </p:txBody>
      </p:sp>
      <p:sp>
        <p:nvSpPr>
          <p:cNvPr id="520223" name="Text Box 31"/>
          <p:cNvSpPr txBox="1">
            <a:spLocks noChangeArrowheads="1"/>
          </p:cNvSpPr>
          <p:nvPr/>
        </p:nvSpPr>
        <p:spPr bwMode="auto">
          <a:xfrm>
            <a:off x="8316913" y="1989138"/>
            <a:ext cx="827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0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巴基斯坦</a:t>
            </a:r>
          </a:p>
        </p:txBody>
      </p:sp>
      <p:sp>
        <p:nvSpPr>
          <p:cNvPr id="520224" name="Text Box 32"/>
          <p:cNvSpPr txBox="1">
            <a:spLocks noChangeArrowheads="1"/>
          </p:cNvSpPr>
          <p:nvPr/>
        </p:nvSpPr>
        <p:spPr bwMode="auto">
          <a:xfrm>
            <a:off x="6084888" y="371633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也門</a:t>
            </a:r>
          </a:p>
        </p:txBody>
      </p:sp>
      <p:sp>
        <p:nvSpPr>
          <p:cNvPr id="520225" name="Text Box 33"/>
          <p:cNvSpPr txBox="1">
            <a:spLocks noChangeArrowheads="1"/>
          </p:cNvSpPr>
          <p:nvPr/>
        </p:nvSpPr>
        <p:spPr bwMode="auto">
          <a:xfrm>
            <a:off x="7308850" y="29718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24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阿</a:t>
            </a:r>
          </a:p>
        </p:txBody>
      </p:sp>
      <p:sp>
        <p:nvSpPr>
          <p:cNvPr id="520226" name="Text Box 34"/>
          <p:cNvSpPr txBox="1">
            <a:spLocks noChangeArrowheads="1"/>
          </p:cNvSpPr>
          <p:nvPr/>
        </p:nvSpPr>
        <p:spPr bwMode="auto">
          <a:xfrm>
            <a:off x="7019925" y="3429000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000" i="0" baseline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曼</a:t>
            </a:r>
          </a:p>
        </p:txBody>
      </p:sp>
      <p:sp>
        <p:nvSpPr>
          <p:cNvPr id="61468" name="Rectangle 36"/>
          <p:cNvSpPr>
            <a:spLocks noChangeArrowheads="1"/>
          </p:cNvSpPr>
          <p:nvPr/>
        </p:nvSpPr>
        <p:spPr bwMode="auto">
          <a:xfrm>
            <a:off x="4572000" y="623728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>
                <a:solidFill>
                  <a:srgbClr val="FFFFFF"/>
                </a:solidFill>
                <a:latin typeface="Times New Roman" pitchFamily="18" charset="0"/>
              </a:rPr>
              <a:t>(Wikipedia: </a:t>
            </a:r>
            <a:r>
              <a:rPr kumimoji="1" lang="en-US" altLang="zh-TW" sz="2400" i="1">
                <a:solidFill>
                  <a:srgbClr val="FFFFFF"/>
                </a:solidFill>
                <a:latin typeface="Times New Roman" pitchFamily="18" charset="0"/>
              </a:rPr>
              <a:t>Umayyad Caliphate</a:t>
            </a:r>
            <a:r>
              <a:rPr kumimoji="1" lang="en-US" altLang="zh-TW" sz="2400">
                <a:solidFill>
                  <a:srgbClr val="FFFFFF"/>
                </a:solidFill>
                <a:latin typeface="Times New Roman" pitchFamily="18" charset="0"/>
              </a:rPr>
              <a:t>)</a:t>
            </a:r>
            <a:endParaRPr kumimoji="1" lang="en-US" altLang="zh-TW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20229" name="Text Box 37"/>
          <p:cNvSpPr txBox="1">
            <a:spLocks noChangeArrowheads="1"/>
          </p:cNvSpPr>
          <p:nvPr/>
        </p:nvSpPr>
        <p:spPr bwMode="auto">
          <a:xfrm>
            <a:off x="250825" y="3429000"/>
            <a:ext cx="50784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i="1" baseline="20000">
                <a:solidFill>
                  <a:schemeClr val="bg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1800" b="1" i="0" baseline="0">
                <a:solidFill>
                  <a:srgbClr val="000000"/>
                </a:solidFill>
                <a:latin typeface="Times New Roman" pitchFamily="18" charset="0"/>
              </a:rPr>
              <a:t>伊斯蘭的迅速傳播，在一個世紀的時間內，創造出一個由印度延伸至大西洋之間的統一文化及經濟區。</a:t>
            </a:r>
          </a:p>
        </p:txBody>
      </p:sp>
    </p:spTree>
    <p:extLst>
      <p:ext uri="{BB962C8B-B14F-4D97-AF65-F5344CB8AC3E}">
        <p14:creationId xmlns:p14="http://schemas.microsoft.com/office/powerpoint/2010/main" val="7612375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2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09" grpId="0"/>
      <p:bldP spid="520210" grpId="0"/>
      <p:bldP spid="520211" grpId="0"/>
      <p:bldP spid="520212" grpId="0"/>
      <p:bldP spid="520213" grpId="0"/>
      <p:bldP spid="520214" grpId="0"/>
      <p:bldP spid="520215" grpId="0"/>
      <p:bldP spid="520216" grpId="0"/>
      <p:bldP spid="520218" grpId="0"/>
      <p:bldP spid="520219" grpId="0"/>
      <p:bldP spid="520220" grpId="0"/>
      <p:bldP spid="520221" grpId="0"/>
      <p:bldP spid="520222" grpId="0"/>
      <p:bldP spid="520223" grpId="0"/>
      <p:bldP spid="520224" grpId="0"/>
      <p:bldP spid="520225" grpId="0"/>
      <p:bldP spid="520226" grpId="0"/>
      <p:bldP spid="5202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FA41A-8E13-4690-A1AA-80B242AD6324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9939" name="Picture 2" descr="Slide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11068" y="188913"/>
            <a:ext cx="79204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>
                <a:solidFill>
                  <a:prstClr val="white"/>
                </a:solidFill>
                <a:latin typeface="Arial" pitchFamily="34" charset="0"/>
                <a:ea typeface="標楷體" pitchFamily="65" charset="-120"/>
              </a:rPr>
              <a:t>史上最具影響力的位人物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932485" y="6092825"/>
            <a:ext cx="259226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600" b="1" dirty="0">
                <a:solidFill>
                  <a:srgbClr val="CC0000"/>
                </a:solidFill>
                <a:latin typeface="Arial" pitchFamily="34" charset="0"/>
                <a:ea typeface="標楷體" pitchFamily="65" charset="-120"/>
              </a:rPr>
              <a:t>米高</a:t>
            </a:r>
            <a:r>
              <a:rPr lang="zh-TW" altLang="en-US" sz="36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3600" b="1" dirty="0">
                <a:solidFill>
                  <a:srgbClr val="CC0000"/>
                </a:solidFill>
                <a:latin typeface="Arial" pitchFamily="34" charset="0"/>
                <a:ea typeface="標楷體" pitchFamily="65" charset="-120"/>
              </a:rPr>
              <a:t>哈特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11068" y="188913"/>
            <a:ext cx="806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88941"/>
              </a:buClr>
              <a:defRPr/>
            </a:pPr>
            <a:r>
              <a:rPr lang="zh-TW" altLang="en-US" sz="3600" b="1" dirty="0" smtClean="0">
                <a:solidFill>
                  <a:srgbClr val="000000"/>
                </a:solidFill>
                <a:latin typeface="微軟正黑體"/>
              </a:rPr>
              <a:t>“一百</a:t>
            </a:r>
            <a:r>
              <a:rPr lang="zh-TW" altLang="en-US" sz="3600" b="1" dirty="0">
                <a:solidFill>
                  <a:srgbClr val="000000"/>
                </a:solidFill>
                <a:latin typeface="微軟正黑體"/>
              </a:rPr>
              <a:t>名歷史上影響力最大的人物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/>
              </a:rPr>
              <a:t>”</a:t>
            </a:r>
            <a:endParaRPr lang="en-US" altLang="zh-TW" sz="3600" b="1" dirty="0">
              <a:solidFill>
                <a:srgbClr val="000000"/>
              </a:solidFill>
              <a:latin typeface="微軟正黑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92080" y="441861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dirty="0" smtClean="0">
                <a:solidFill>
                  <a:prstClr val="black"/>
                </a:solidFill>
              </a:rPr>
              <a:t>(1978)</a:t>
            </a:r>
            <a:endParaRPr lang="zh-HK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718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5462" y="1000125"/>
            <a:ext cx="7772400" cy="5562600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marL="444500" indent="-444500" fontAlgn="auto">
              <a:lnSpc>
                <a:spcPct val="130000"/>
              </a:lnSpc>
              <a:spcBef>
                <a:spcPts val="500"/>
              </a:spcBef>
              <a:spcAft>
                <a:spcPts val="50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zh-TW" altLang="en-US" sz="3600" b="1" dirty="0" smtClean="0">
                <a:solidFill>
                  <a:srgbClr val="000000"/>
                </a:solidFill>
                <a:latin typeface="細明體" pitchFamily="49" charset="-120"/>
                <a:ea typeface="細明體" pitchFamily="49" charset="-120"/>
              </a:rPr>
              <a:t>「在所列出世上最具影響力的人物之中，我選擇了穆罕默德居首。這個做法，有些訪者可能感到詫異，有些訪者甚至會提出質問；但不論在宗教或世俗的層面上，他實在是歷史上唯一最成功的人物。」</a:t>
            </a: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2D33F-EA15-48D9-8B0C-92319F8A5943}" type="slidenum">
              <a:rPr lang="en-US" altLang="zh-TW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reeworldmaps.net/printable/blank-printable-world-map.p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1529"/>
            <a:ext cx="9144000" cy="63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 rot="19480979">
            <a:off x="5483629" y="257412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阿拉伯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503448" y="191683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歐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803690" y="3193529"/>
            <a:ext cx="37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300192" y="191683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400" b="1" dirty="0" smtClean="0">
                <a:solidFill>
                  <a:srgbClr val="00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</a:t>
            </a:r>
          </a:p>
        </p:txBody>
      </p:sp>
    </p:spTree>
    <p:extLst>
      <p:ext uri="{BB962C8B-B14F-4D97-AF65-F5344CB8AC3E}">
        <p14:creationId xmlns:p14="http://schemas.microsoft.com/office/powerpoint/2010/main" val="354555394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81791"/>
            <a:ext cx="9144000" cy="4694417"/>
          </a:xfrm>
          <a:prstGeom prst="rect">
            <a:avLst/>
          </a:prstGeom>
        </p:spPr>
      </p:pic>
      <p:sp>
        <p:nvSpPr>
          <p:cNvPr id="37" name="圓角矩形 36"/>
          <p:cNvSpPr/>
          <p:nvPr/>
        </p:nvSpPr>
        <p:spPr>
          <a:xfrm>
            <a:off x="2915816" y="2420888"/>
            <a:ext cx="5976664" cy="3206977"/>
          </a:xfrm>
          <a:prstGeom prst="roundRect">
            <a:avLst>
              <a:gd name="adj" fmla="val 671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/>
              <a:t>570</a:t>
            </a:r>
            <a:r>
              <a:rPr lang="zh-TW" altLang="en-US" dirty="0"/>
              <a:t>年在麥加出生</a:t>
            </a:r>
            <a:endParaRPr lang="en-US" altLang="zh-TW" dirty="0"/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dirty="0"/>
              <a:t>麥加是位於阿拉伯西部沙漠髙原山城</a:t>
            </a:r>
            <a:endParaRPr lang="en-US" altLang="zh-TW" dirty="0"/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dirty="0"/>
              <a:t>穆罕默德之名源於阿拉伯字根</a:t>
            </a:r>
            <a:r>
              <a:rPr lang="en-US" altLang="zh-TW" dirty="0"/>
              <a:t>Hamada,</a:t>
            </a:r>
            <a:r>
              <a:rPr lang="zh-TW" altLang="en-US" dirty="0"/>
              <a:t>意即「 讚美、頌揚」</a:t>
            </a:r>
            <a:endParaRPr lang="en-US" altLang="zh-TW" dirty="0"/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dirty="0"/>
              <a:t>祖父</a:t>
            </a:r>
            <a:r>
              <a:rPr lang="zh-TW" altLang="en-US" dirty="0" smtClean="0"/>
              <a:t>：阿卜杜勒</a:t>
            </a:r>
            <a:r>
              <a:rPr lang="en-US" altLang="zh-TW" dirty="0" smtClean="0"/>
              <a:t>•</a:t>
            </a:r>
            <a:r>
              <a:rPr lang="zh-TW" altLang="en-US" dirty="0" smtClean="0"/>
              <a:t>穆塔里布</a:t>
            </a:r>
            <a:r>
              <a:rPr lang="en-US" altLang="zh-TW" dirty="0" smtClean="0"/>
              <a:t>(</a:t>
            </a:r>
            <a:r>
              <a:rPr lang="en-US" altLang="zh-TW" dirty="0" err="1"/>
              <a:t>Abd</a:t>
            </a:r>
            <a:r>
              <a:rPr lang="en-US" altLang="zh-TW" dirty="0"/>
              <a:t> </a:t>
            </a:r>
            <a:r>
              <a:rPr lang="en-US" altLang="zh-TW" dirty="0" smtClean="0"/>
              <a:t>Al-</a:t>
            </a:r>
            <a:r>
              <a:rPr lang="en-US" altLang="zh-TW" dirty="0" err="1" smtClean="0"/>
              <a:t>Muttalib</a:t>
            </a:r>
            <a:r>
              <a:rPr lang="en-US" altLang="zh-TW" dirty="0"/>
              <a:t>)</a:t>
            </a:r>
            <a:r>
              <a:rPr lang="zh-TW" altLang="en-US" dirty="0"/>
              <a:t> ；父：阿都拉</a:t>
            </a:r>
            <a:r>
              <a:rPr lang="en-US" altLang="zh-TW" dirty="0"/>
              <a:t>(Abdullah)</a:t>
            </a:r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dirty="0"/>
              <a:t>阿都拉在穆罕默德出生前已因病去世，故穆罕默德由母親阿米娜</a:t>
            </a:r>
            <a:r>
              <a:rPr lang="en-US" altLang="zh-TW" dirty="0"/>
              <a:t>(</a:t>
            </a:r>
            <a:r>
              <a:rPr lang="en-US" altLang="zh-TW" dirty="0" err="1"/>
              <a:t>Amina</a:t>
            </a:r>
            <a:r>
              <a:rPr lang="en-US" altLang="zh-TW" dirty="0"/>
              <a:t> bin </a:t>
            </a:r>
            <a:r>
              <a:rPr lang="en-US" altLang="zh-TW" dirty="0" err="1"/>
              <a:t>Wahab</a:t>
            </a:r>
            <a:r>
              <a:rPr lang="en-US" altLang="zh-TW" dirty="0"/>
              <a:t>)</a:t>
            </a:r>
            <a:r>
              <a:rPr lang="zh-TW" altLang="en-US" dirty="0"/>
              <a:t>撫養</a:t>
            </a:r>
            <a:endParaRPr lang="en-US" altLang="zh-TW" dirty="0"/>
          </a:p>
          <a:p>
            <a:pPr marL="180975" indent="-180975"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dirty="0"/>
              <a:t>依當時麥加傳統，自小交由遊牧民族的乳母哈里瑪（</a:t>
            </a:r>
            <a:r>
              <a:rPr lang="en-US" altLang="zh-TW" dirty="0"/>
              <a:t>Halima)</a:t>
            </a:r>
            <a:r>
              <a:rPr lang="zh-TW" altLang="en-US" dirty="0"/>
              <a:t>照顧。因此，自幼在山區長大，學會純正的阿拉伯語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467544" y="188640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穆罕默德</a:t>
            </a:r>
            <a:r>
              <a:rPr lang="zh-TW" altLang="en-US" sz="4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誕生及嬰孩</a:t>
            </a:r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時期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(570)</a:t>
            </a:r>
            <a:endParaRPr lang="zh-TW" altLang="en-US" sz="4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622240" cy="1944216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24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715"/>
            <a:ext cx="9144000" cy="469657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2915816" y="2492896"/>
            <a:ext cx="5976664" cy="3140373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dirty="0" smtClean="0"/>
              <a:t>五</a:t>
            </a:r>
            <a:r>
              <a:rPr lang="zh-TW" altLang="en-US" dirty="0"/>
              <a:t>至六歲那年，其母帶他到距麥加約數百哩外的綠州雅特里布（</a:t>
            </a:r>
            <a:r>
              <a:rPr lang="en-US" altLang="zh-TW" dirty="0" err="1"/>
              <a:t>Yathrib</a:t>
            </a:r>
            <a:r>
              <a:rPr lang="en-US" altLang="zh-TW" dirty="0"/>
              <a:t>) </a:t>
            </a:r>
            <a:r>
              <a:rPr lang="zh-TW" altLang="en-US" dirty="0"/>
              <a:t>探親，並探望他父親在那兒的墳墓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dirty="0" smtClean="0"/>
              <a:t>在</a:t>
            </a:r>
            <a:r>
              <a:rPr lang="zh-TW" altLang="en-US" dirty="0"/>
              <a:t>回程途中，阿米娜病逝，葬於麥加往默地那路上的一個叫</a:t>
            </a:r>
            <a:r>
              <a:rPr lang="en-US" altLang="zh-TW" dirty="0"/>
              <a:t>Awa</a:t>
            </a:r>
            <a:r>
              <a:rPr lang="zh-TW" altLang="en-US" dirty="0"/>
              <a:t>的鄉村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dirty="0"/>
              <a:t>乳母哈里瑪帶領成為孤兒的穆罕默德回麥加，交由</a:t>
            </a:r>
            <a:r>
              <a:rPr lang="zh-TW" altLang="en-US" dirty="0" smtClean="0"/>
              <a:t>祖父阿卜杜勒</a:t>
            </a:r>
            <a:r>
              <a:rPr lang="en-US" altLang="zh-TW" dirty="0" smtClean="0"/>
              <a:t>•</a:t>
            </a:r>
            <a:r>
              <a:rPr lang="zh-TW" altLang="en-US" dirty="0" smtClean="0"/>
              <a:t>穆塔里布（</a:t>
            </a:r>
            <a:r>
              <a:rPr lang="en-US" altLang="zh-TW" dirty="0" err="1"/>
              <a:t>Abd</a:t>
            </a:r>
            <a:r>
              <a:rPr lang="en-US" altLang="zh-TW" dirty="0"/>
              <a:t> Al-</a:t>
            </a:r>
            <a:r>
              <a:rPr lang="en-US" altLang="zh-TW" dirty="0" err="1"/>
              <a:t>Muttalib</a:t>
            </a:r>
            <a:r>
              <a:rPr lang="en-US" altLang="zh-TW" dirty="0"/>
              <a:t>)</a:t>
            </a:r>
            <a:r>
              <a:rPr lang="zh-TW" altLang="en-US" dirty="0"/>
              <a:t>撫養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dirty="0" smtClean="0"/>
              <a:t>在</a:t>
            </a:r>
            <a:r>
              <a:rPr lang="zh-TW" altLang="en-US" dirty="0"/>
              <a:t>他的照顧下，穆罕默德學了些為人處事的基礎。麥加當時是阿拉伯最重要的朝覲中心；</a:t>
            </a:r>
            <a:r>
              <a:rPr lang="zh-TW" altLang="en-US" dirty="0" smtClean="0"/>
              <a:t>而阿卜杜勒</a:t>
            </a:r>
            <a:r>
              <a:rPr lang="en-US" altLang="zh-TW" dirty="0" smtClean="0"/>
              <a:t>•</a:t>
            </a:r>
            <a:r>
              <a:rPr lang="zh-TW" altLang="en-US" dirty="0" smtClean="0"/>
              <a:t>穆塔里布是</a:t>
            </a:r>
            <a:r>
              <a:rPr lang="zh-TW" altLang="en-US" dirty="0"/>
              <a:t>最受尊敬的領袖。他支配朝覲的安排，並經常主持長老會議。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83568" y="188640"/>
            <a:ext cx="7790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穆罕默德成為</a:t>
            </a:r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孤兒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(575)</a:t>
            </a:r>
            <a:endParaRPr lang="zh-HK" altLang="en-US" sz="36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爆炸 1 2"/>
          <p:cNvSpPr/>
          <p:nvPr/>
        </p:nvSpPr>
        <p:spPr>
          <a:xfrm>
            <a:off x="899592" y="198884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052" name="Picture 4" descr="https://encrypted-tbn3.gstatic.com/images?q=tbn:ANd9GcQTWDlK9boadoh05re8ftaEP29xsgdW8Ckh5d4K0ZzVIsZ69i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8" y="2699566"/>
            <a:ext cx="2628900" cy="1733551"/>
          </a:xfrm>
          <a:prstGeom prst="rect">
            <a:avLst/>
          </a:prstGeom>
          <a:solidFill>
            <a:schemeClr val="tx1"/>
          </a:solidFill>
          <a:ln w="25400">
            <a:solidFill>
              <a:srgbClr val="FFFF00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796689" y="2282363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(5)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1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03"/>
            <a:ext cx="9144000" cy="464465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7768" y="18864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穆罕默德交由</a:t>
            </a:r>
            <a:r>
              <a:rPr lang="zh-HK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叔父艾布</a:t>
            </a:r>
            <a:r>
              <a:rPr lang="en-US" altLang="zh-HK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HK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塔里布照顧 </a:t>
            </a:r>
            <a:r>
              <a:rPr lang="en-US" altLang="zh-HK" sz="32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(578)</a:t>
            </a:r>
            <a:endParaRPr lang="zh-HK" altLang="en-US" sz="32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843808" y="2407678"/>
            <a:ext cx="6048672" cy="3181562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祖父</a:t>
            </a:r>
            <a:r>
              <a:rPr lang="zh-TW" altLang="en-US" sz="2000" dirty="0">
                <a:latin typeface="+mn-ea"/>
              </a:rPr>
              <a:t>於</a:t>
            </a:r>
            <a:r>
              <a:rPr lang="en-US" altLang="zh-TW" sz="2000" dirty="0">
                <a:latin typeface="+mn-ea"/>
              </a:rPr>
              <a:t>578</a:t>
            </a:r>
            <a:r>
              <a:rPr lang="zh-TW" altLang="en-US" sz="2000" dirty="0">
                <a:latin typeface="+mn-ea"/>
              </a:rPr>
              <a:t>年去世，穆罕默德約八歲，交由</a:t>
            </a:r>
            <a:r>
              <a:rPr lang="zh-TW" altLang="en-US" sz="2000" dirty="0" smtClean="0">
                <a:latin typeface="+mn-ea"/>
              </a:rPr>
              <a:t>叔父艾布</a:t>
            </a:r>
            <a:r>
              <a:rPr lang="en-US" altLang="zh-TW" sz="2000" dirty="0" smtClean="0">
                <a:latin typeface="+mn-ea"/>
              </a:rPr>
              <a:t>‧</a:t>
            </a:r>
            <a:r>
              <a:rPr lang="zh-TW" altLang="en-US" sz="2000" dirty="0" smtClean="0">
                <a:latin typeface="+mn-ea"/>
              </a:rPr>
              <a:t>塔里布照顧</a:t>
            </a:r>
            <a:r>
              <a:rPr lang="zh-TW" altLang="en-US" sz="2000" dirty="0">
                <a:latin typeface="+mn-ea"/>
              </a:rPr>
              <a:t>，在其家長大成人，並受他保䕶多年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歷史學家</a:t>
            </a:r>
            <a:r>
              <a:rPr lang="zh-TW" altLang="en-US" sz="2000" dirty="0">
                <a:latin typeface="+mn-ea"/>
              </a:rPr>
              <a:t>強調他自幼的不幸遭遇及可憐身世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sz="2000" dirty="0">
                <a:latin typeface="+mn-ea"/>
              </a:rPr>
              <a:t>《</a:t>
            </a:r>
            <a:r>
              <a:rPr lang="zh-TW" altLang="en-US" sz="2000" dirty="0" smtClean="0">
                <a:latin typeface="+mn-ea"/>
              </a:rPr>
              <a:t>古蘭經</a:t>
            </a:r>
            <a:r>
              <a:rPr lang="en-US" altLang="zh-TW" sz="2000" dirty="0">
                <a:latin typeface="+mn-ea"/>
              </a:rPr>
              <a:t>》</a:t>
            </a:r>
            <a:r>
              <a:rPr lang="zh-TW" altLang="en-US" sz="2000" dirty="0" smtClean="0">
                <a:latin typeface="+mn-ea"/>
              </a:rPr>
              <a:t>亦有</a:t>
            </a:r>
            <a:r>
              <a:rPr lang="zh-TW" altLang="en-US" sz="2000" dirty="0">
                <a:latin typeface="+mn-ea"/>
              </a:rPr>
              <a:t>如是的章節：「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難道他沒有發現你伶仃孤苦，而使你有所歸宿？他曾發現你徘徊歧途，而把你引入正路；發現你家境寒苦，而使你衣食豐足。</a:t>
            </a:r>
            <a:r>
              <a:rPr lang="zh-TW" altLang="en-US" sz="2000" dirty="0">
                <a:latin typeface="+mn-ea"/>
              </a:rPr>
              <a:t>」（古</a:t>
            </a:r>
            <a:r>
              <a:rPr lang="zh-TW" altLang="en-US" sz="2000" dirty="0" smtClean="0">
                <a:latin typeface="+mn-ea"/>
              </a:rPr>
              <a:t>蘭</a:t>
            </a:r>
            <a:r>
              <a:rPr lang="en-US" altLang="zh-TW" sz="2000" dirty="0" smtClean="0">
                <a:latin typeface="+mn-ea"/>
              </a:rPr>
              <a:t> </a:t>
            </a:r>
            <a:r>
              <a:rPr lang="en-US" altLang="zh-TW" sz="2000" dirty="0">
                <a:latin typeface="+mn-ea"/>
              </a:rPr>
              <a:t>93:6-8)</a:t>
            </a:r>
          </a:p>
        </p:txBody>
      </p:sp>
      <p:sp>
        <p:nvSpPr>
          <p:cNvPr id="7" name="爆炸 1 6"/>
          <p:cNvSpPr/>
          <p:nvPr/>
        </p:nvSpPr>
        <p:spPr>
          <a:xfrm>
            <a:off x="1403648" y="198884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286547" y="2279367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(10)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426"/>
            <a:ext cx="9144000" cy="469914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188640"/>
            <a:ext cx="77902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</a:t>
            </a:r>
            <a:r>
              <a:rPr lang="zh-TW" altLang="en-US" sz="4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聖的青少年</a:t>
            </a:r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時代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(580-594)</a:t>
            </a:r>
            <a:endParaRPr lang="zh-HK" altLang="en-US" sz="36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915816" y="2492896"/>
            <a:ext cx="6048672" cy="3140373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由於</a:t>
            </a:r>
            <a:r>
              <a:rPr lang="zh-TW" altLang="en-US" sz="2400" dirty="0">
                <a:latin typeface="+mn-ea"/>
              </a:rPr>
              <a:t>叔父頗清貧，穆聖青少年時期曾牧羊以協助維持生計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有時</a:t>
            </a:r>
            <a:r>
              <a:rPr lang="zh-TW" altLang="en-US" sz="2400" dirty="0">
                <a:latin typeface="+mn-ea"/>
              </a:rPr>
              <a:t>跟隨</a:t>
            </a:r>
            <a:r>
              <a:rPr lang="zh-TW" altLang="en-US" sz="2400" dirty="0" smtClean="0">
                <a:latin typeface="+mn-ea"/>
              </a:rPr>
              <a:t>叔父艾布</a:t>
            </a:r>
            <a:r>
              <a:rPr lang="en-US" altLang="zh-TW" sz="2400" dirty="0" smtClean="0">
                <a:latin typeface="+mn-ea"/>
              </a:rPr>
              <a:t>‧</a:t>
            </a:r>
            <a:r>
              <a:rPr lang="zh-TW" altLang="en-US" sz="2400" dirty="0" smtClean="0">
                <a:latin typeface="+mn-ea"/>
              </a:rPr>
              <a:t>塔里布與</a:t>
            </a:r>
            <a:r>
              <a:rPr lang="zh-TW" altLang="en-US" sz="2400" dirty="0">
                <a:latin typeface="+mn-ea"/>
              </a:rPr>
              <a:t>商隊到各地商業中心經商，甚至遠至叙利亞北部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他</a:t>
            </a:r>
            <a:r>
              <a:rPr lang="zh-TW" altLang="en-US" sz="2400" dirty="0">
                <a:latin typeface="+mn-ea"/>
              </a:rPr>
              <a:t>的善良</a:t>
            </a:r>
            <a:r>
              <a:rPr lang="zh-TW" altLang="en-US" sz="2400" dirty="0" smtClean="0">
                <a:latin typeface="+mn-ea"/>
              </a:rPr>
              <a:t>正直品格</a:t>
            </a:r>
            <a:r>
              <a:rPr lang="zh-TW" altLang="en-US" sz="2400" dirty="0">
                <a:latin typeface="+mn-ea"/>
              </a:rPr>
              <a:t>，贏得「阿敏」，可靠者的美譽。</a:t>
            </a:r>
            <a:endParaRPr lang="en-US" altLang="zh-TW" sz="2400" dirty="0" smtClean="0">
              <a:latin typeface="+mn-ea"/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1569570" y="1971277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爆炸 1 5"/>
          <p:cNvSpPr/>
          <p:nvPr/>
        </p:nvSpPr>
        <p:spPr>
          <a:xfrm>
            <a:off x="3419872" y="1981746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接點 7"/>
          <p:cNvCxnSpPr>
            <a:endCxn id="6" idx="1"/>
          </p:cNvCxnSpPr>
          <p:nvPr/>
        </p:nvCxnSpPr>
        <p:spPr>
          <a:xfrm>
            <a:off x="1785594" y="2096625"/>
            <a:ext cx="16342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528331" y="226977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(10)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11860" y="226977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(24)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encrypted-tbn1.gstatic.com/images?q=tbn:ANd9GcRndEBNXnXPLmwy9I_hr2eWIwRPkC3-rK3TzVu1QPvrEbQDff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4" y="2779427"/>
            <a:ext cx="2653384" cy="1729693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080"/>
            <a:ext cx="9144000" cy="466983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0844" y="188640"/>
            <a:ext cx="82223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穆罕默德</a:t>
            </a:r>
            <a:r>
              <a:rPr lang="zh-TW" altLang="en-US" sz="4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為富孀卡地</a:t>
            </a:r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澤營商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(594)</a:t>
            </a:r>
            <a:endParaRPr lang="zh-HK" altLang="en-US" sz="32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843808" y="2492896"/>
            <a:ext cx="6048672" cy="3140373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他</a:t>
            </a:r>
            <a:r>
              <a:rPr lang="zh-TW" altLang="en-US" sz="2400" dirty="0">
                <a:latin typeface="+mn-ea"/>
              </a:rPr>
              <a:t>年僅二十多歳，便受麥加富孀卡地澤（ </a:t>
            </a:r>
            <a:r>
              <a:rPr lang="en-US" altLang="zh-TW" sz="2400" dirty="0">
                <a:latin typeface="+mn-ea"/>
              </a:rPr>
              <a:t>Khadija </a:t>
            </a:r>
            <a:r>
              <a:rPr lang="en-US" altLang="zh-TW" sz="2400" dirty="0" err="1">
                <a:latin typeface="+mn-ea"/>
              </a:rPr>
              <a:t>Bint</a:t>
            </a:r>
            <a:r>
              <a:rPr lang="en-US" altLang="zh-TW" sz="2400" dirty="0">
                <a:latin typeface="+mn-ea"/>
              </a:rPr>
              <a:t> </a:t>
            </a:r>
            <a:r>
              <a:rPr lang="en-US" altLang="zh-TW" sz="2400" dirty="0" err="1">
                <a:latin typeface="+mn-ea"/>
              </a:rPr>
              <a:t>Khawalayd</a:t>
            </a:r>
            <a:r>
              <a:rPr lang="en-US" altLang="zh-TW" sz="2400" dirty="0">
                <a:latin typeface="+mn-ea"/>
              </a:rPr>
              <a:t>)</a:t>
            </a:r>
            <a:r>
              <a:rPr lang="zh-TW" altLang="en-US" sz="2400" dirty="0">
                <a:latin typeface="+mn-ea"/>
              </a:rPr>
              <a:t>聘用營運商隊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兩</a:t>
            </a:r>
            <a:r>
              <a:rPr lang="zh-TW" altLang="en-US" sz="2400" dirty="0">
                <a:latin typeface="+mn-ea"/>
              </a:rPr>
              <a:t>人是</a:t>
            </a:r>
            <a:r>
              <a:rPr lang="zh-TW" altLang="en-US" sz="2400" dirty="0" smtClean="0">
                <a:latin typeface="+mn-ea"/>
              </a:rPr>
              <a:t>遠房親戚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穆罕默德</a:t>
            </a:r>
            <a:r>
              <a:rPr lang="zh-TW" altLang="en-US" sz="2400" dirty="0">
                <a:latin typeface="+mn-ea"/>
              </a:rPr>
              <a:t>為她把貨物運往北方，並獲豐</a:t>
            </a:r>
            <a:r>
              <a:rPr lang="zh-TW" altLang="en-US" sz="2400" dirty="0" smtClean="0">
                <a:latin typeface="+mn-ea"/>
              </a:rPr>
              <a:t>利</a:t>
            </a:r>
            <a:endParaRPr lang="en-US" altLang="zh-TW" sz="2400" dirty="0" smtClean="0">
              <a:latin typeface="+mn-ea"/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3419872" y="197681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518795" y="2247866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(25)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s://encrypted-tbn1.gstatic.com/images?q=tbn:ANd9GcT22zWj3GlpKZNeSBqhVCRys81UuWrbX1ANYDiUaLslQ9CHM0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0" y="2708920"/>
            <a:ext cx="2351994" cy="2351994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910"/>
            <a:ext cx="9144000" cy="46701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3528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穆罕默德</a:t>
            </a:r>
            <a:r>
              <a:rPr lang="zh-HK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的婚事及家庭</a:t>
            </a:r>
            <a:r>
              <a:rPr lang="zh-HK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生活 </a:t>
            </a:r>
            <a:r>
              <a:rPr lang="en-US" altLang="zh-HK" sz="32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(595-609)</a:t>
            </a:r>
            <a:endParaRPr lang="zh-HK" altLang="en-US" sz="32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843808" y="2492896"/>
            <a:ext cx="6048672" cy="3140373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>
                <a:latin typeface="+mn-ea"/>
              </a:rPr>
              <a:t>深受穆罕默德的忠誠及優良品格之感動，卡地澤向他提親。他們於</a:t>
            </a:r>
            <a:r>
              <a:rPr lang="en-US" altLang="zh-TW" sz="2000" dirty="0">
                <a:latin typeface="+mn-ea"/>
              </a:rPr>
              <a:t>595</a:t>
            </a:r>
            <a:r>
              <a:rPr lang="zh-TW" altLang="en-US" sz="2000" dirty="0">
                <a:latin typeface="+mn-ea"/>
              </a:rPr>
              <a:t>年成婚，穆罕默德當年廿五歲，而卡地澤接近四十歲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婚後</a:t>
            </a:r>
            <a:r>
              <a:rPr lang="zh-TW" altLang="en-US" sz="2000" dirty="0">
                <a:latin typeface="+mn-ea"/>
              </a:rPr>
              <a:t>，穆罕默德繼續替卡地澤經營生意，他們的婚姻生活相當美滿，生有四女二男，兩個兒子都不幸於幼年時夭折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>
                <a:latin typeface="+mn-ea"/>
              </a:rPr>
              <a:t>麥加由一班善於經商的族紳掌管，經貿繁榮，漸成富足的商貿中心。</a:t>
            </a:r>
          </a:p>
        </p:txBody>
      </p:sp>
      <p:sp>
        <p:nvSpPr>
          <p:cNvPr id="5" name="爆炸 1 4"/>
          <p:cNvSpPr/>
          <p:nvPr/>
        </p:nvSpPr>
        <p:spPr>
          <a:xfrm>
            <a:off x="3635896" y="1916832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爆炸 1 5"/>
          <p:cNvSpPr/>
          <p:nvPr/>
        </p:nvSpPr>
        <p:spPr>
          <a:xfrm>
            <a:off x="5580112" y="198884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接點 6"/>
          <p:cNvCxnSpPr>
            <a:endCxn id="6" idx="1"/>
          </p:cNvCxnSpPr>
          <p:nvPr/>
        </p:nvCxnSpPr>
        <p:spPr>
          <a:xfrm>
            <a:off x="3851920" y="2096627"/>
            <a:ext cx="1728192" cy="70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518795" y="2247866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(25)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63011" y="2231286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(39)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256"/>
            <a:ext cx="9144000" cy="46754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188640"/>
            <a:ext cx="7790263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穆罕默德</a:t>
            </a:r>
            <a:r>
              <a:rPr lang="zh-TW" altLang="en-US" sz="4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接到第一次</a:t>
            </a:r>
            <a:r>
              <a:rPr lang="zh-TW" altLang="en-US" sz="4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啟示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(610)</a:t>
            </a:r>
            <a:endParaRPr lang="zh-HK" altLang="en-US" sz="36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843808" y="2492896"/>
            <a:ext cx="6048672" cy="3140373"/>
          </a:xfrm>
          <a:prstGeom prst="roundRect">
            <a:avLst>
              <a:gd name="adj" fmla="val 45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>
                <a:latin typeface="+mn-ea"/>
              </a:rPr>
              <a:t>麥加的新物質</a:t>
            </a:r>
            <a:r>
              <a:rPr lang="zh-TW" altLang="en-US" sz="2000" dirty="0" smtClean="0">
                <a:latin typeface="+mn-ea"/>
              </a:rPr>
              <a:t>主義 及 傳統</a:t>
            </a:r>
            <a:r>
              <a:rPr lang="zh-TW" altLang="en-US" sz="2000" dirty="0">
                <a:latin typeface="+mn-ea"/>
              </a:rPr>
              <a:t>的偶像崇拜，令穆罕默德感到苦惱，開始在遠離城鎮的山洞內默想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經過</a:t>
            </a:r>
            <a:r>
              <a:rPr lang="zh-TW" altLang="en-US" sz="2000" dirty="0">
                <a:latin typeface="+mn-ea"/>
              </a:rPr>
              <a:t>一連串的清晰的夢像後，突然在山洞見到天使並指示他讀那優美的章節，後來他與其信衆深信是來自真主的啟示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000" dirty="0" smtClean="0">
                <a:latin typeface="+mn-ea"/>
              </a:rPr>
              <a:t>這</a:t>
            </a:r>
            <a:r>
              <a:rPr lang="zh-TW" altLang="en-US" sz="2000" dirty="0">
                <a:latin typeface="+mn-ea"/>
              </a:rPr>
              <a:t>經驗令他當時非常震驚。事發後數年，他才敢將事件向外人陳述。</a:t>
            </a:r>
            <a:endParaRPr lang="en-US" altLang="zh-TW" sz="2000" dirty="0" smtClean="0">
              <a:latin typeface="+mn-ea"/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5697996" y="1988840"/>
            <a:ext cx="216024" cy="28803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84084" y="2276872"/>
            <a:ext cx="450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100" dirty="0" smtClean="0">
                <a:solidFill>
                  <a:prstClr val="black"/>
                </a:solidFill>
              </a:rPr>
              <a:t>(40)</a:t>
            </a:r>
            <a:endParaRPr lang="zh-HK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20000" smtClean="0">
            <a:ln>
              <a:noFill/>
            </a:ln>
            <a:solidFill>
              <a:schemeClr val="bg1"/>
            </a:solidFill>
            <a:effectLst/>
            <a:latin typeface="新細明體" pitchFamily="18" charset="-12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20000" smtClean="0">
            <a:ln>
              <a:noFill/>
            </a:ln>
            <a:solidFill>
              <a:schemeClr val="bg1"/>
            </a:solidFill>
            <a:effectLst/>
            <a:latin typeface="新細明體" pitchFamily="18" charset="-12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夏日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夏日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夏日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1579</Words>
  <Application>Microsoft Office PowerPoint</Application>
  <PresentationFormat>如螢幕大小 (4:3)</PresentationFormat>
  <Paragraphs>135</Paragraphs>
  <Slides>18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Office 佈景主題</vt:lpstr>
      <vt:lpstr>1_Office 佈景主題</vt:lpstr>
      <vt:lpstr>Blends</vt:lpstr>
      <vt:lpstr>夏日</vt:lpstr>
      <vt:lpstr>1_Default Design</vt:lpstr>
      <vt:lpstr>Mountain Top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yy</dc:creator>
  <cp:lastModifiedBy>yy</cp:lastModifiedBy>
  <cp:revision>81</cp:revision>
  <dcterms:created xsi:type="dcterms:W3CDTF">2013-01-09T03:08:33Z</dcterms:created>
  <dcterms:modified xsi:type="dcterms:W3CDTF">2013-01-12T16:25:10Z</dcterms:modified>
</cp:coreProperties>
</file>